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69" r:id="rId4"/>
    <p:sldId id="263" r:id="rId5"/>
    <p:sldId id="272" r:id="rId6"/>
    <p:sldId id="264" r:id="rId7"/>
    <p:sldId id="271" r:id="rId8"/>
    <p:sldId id="270" r:id="rId9"/>
    <p:sldId id="273" r:id="rId10"/>
    <p:sldId id="267" r:id="rId11"/>
    <p:sldId id="265" r:id="rId12"/>
    <p:sldId id="276" r:id="rId13"/>
    <p:sldId id="266"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p:cViewPr varScale="1">
        <p:scale>
          <a:sx n="66" d="100"/>
          <a:sy n="66" d="100"/>
        </p:scale>
        <p:origin x="668" y="4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1/27/2024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1/27/2024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1/27/2024</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1/27/2024</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1/27/2024</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1/27/2024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1/27/2024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1/27/2024</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mdpi.com/2071-1050/10/10/3686" TargetMode="External"/><Relationship Id="rId5" Type="http://schemas.openxmlformats.org/officeDocument/2006/relationships/hyperlink" Target="https://www.sciencedirect.com/science/article/pii/S2772671123001067" TargetMode="External"/><Relationship Id="rId4" Type="http://schemas.openxmlformats.org/officeDocument/2006/relationships/hyperlink" Target="https://github.com/YIZHUSTC/InsightD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3432" y="4869160"/>
            <a:ext cx="10515598" cy="1158446"/>
          </a:xfrm>
        </p:spPr>
        <p:txBody>
          <a:bodyPr>
            <a:normAutofit fontScale="90000"/>
          </a:bodyPr>
          <a:lstStyle/>
          <a:p>
            <a:r>
              <a:rPr lang="en-US" dirty="0"/>
              <a:t>Enhanced Smart Urban Mobility with Multilingual Support using RAG</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EF2E8-7E72-80C1-B197-DDACA400F2CA}"/>
              </a:ext>
            </a:extLst>
          </p:cNvPr>
          <p:cNvPicPr>
            <a:picLocks noChangeAspect="1"/>
          </p:cNvPicPr>
          <p:nvPr/>
        </p:nvPicPr>
        <p:blipFill>
          <a:blip r:embed="rId2"/>
          <a:stretch>
            <a:fillRect/>
          </a:stretch>
        </p:blipFill>
        <p:spPr>
          <a:xfrm>
            <a:off x="-1" y="0"/>
            <a:ext cx="12192001" cy="6858000"/>
          </a:xfrm>
          <a:prstGeom prst="rect">
            <a:avLst/>
          </a:prstGeom>
        </p:spPr>
      </p:pic>
      <p:sp>
        <p:nvSpPr>
          <p:cNvPr id="5" name="TextBox 4">
            <a:extLst>
              <a:ext uri="{FF2B5EF4-FFF2-40B4-BE49-F238E27FC236}">
                <a16:creationId xmlns:a16="http://schemas.microsoft.com/office/drawing/2014/main" id="{FB53509E-9812-62C8-4195-ECAAB37F71C1}"/>
              </a:ext>
            </a:extLst>
          </p:cNvPr>
          <p:cNvSpPr txBox="1"/>
          <p:nvPr/>
        </p:nvSpPr>
        <p:spPr>
          <a:xfrm>
            <a:off x="227348" y="1196752"/>
            <a:ext cx="11737304" cy="4801314"/>
          </a:xfrm>
          <a:prstGeom prst="rect">
            <a:avLst/>
          </a:prstGeom>
          <a:noFill/>
        </p:spPr>
        <p:txBody>
          <a:bodyPr wrap="square">
            <a:spAutoFit/>
          </a:bodyPr>
          <a:lstStyle/>
          <a:p>
            <a:pPr algn="l">
              <a:buFont typeface="+mj-lt"/>
              <a:buAutoNum type="arabicPeriod"/>
            </a:pPr>
            <a:r>
              <a:rPr lang="en-US" b="1" i="0" dirty="0">
                <a:effectLst/>
                <a:latin typeface="Söhne"/>
              </a:rPr>
              <a:t>Timely Decision-Making:</a:t>
            </a:r>
            <a:endParaRPr lang="en-US" i="0" dirty="0">
              <a:effectLst/>
              <a:latin typeface="Söhne"/>
            </a:endParaRPr>
          </a:p>
          <a:p>
            <a:pPr lvl="1" algn="l"/>
            <a:r>
              <a:rPr lang="en-US" dirty="0">
                <a:latin typeface="Söhne"/>
              </a:rPr>
              <a:t>RAG </a:t>
            </a:r>
            <a:r>
              <a:rPr lang="en-US" b="0" i="0" dirty="0">
                <a:effectLst/>
                <a:latin typeface="Söhne"/>
              </a:rPr>
              <a:t>enables the rapid analysis of live data, allowing for timely decision-making in traffic management and public transport scheduling. This ensures that commuters receive up-to-the-minute information to plan their journeys effectively.</a:t>
            </a:r>
          </a:p>
          <a:p>
            <a:pPr lvl="1" algn="l"/>
            <a:endParaRPr lang="en-US" b="0" i="0" dirty="0">
              <a:effectLst/>
              <a:latin typeface="Söhne"/>
            </a:endParaRPr>
          </a:p>
          <a:p>
            <a:pPr algn="l">
              <a:buFont typeface="+mj-lt"/>
              <a:buAutoNum type="arabicPeriod"/>
            </a:pPr>
            <a:r>
              <a:rPr lang="en-US" b="1" i="0" dirty="0">
                <a:effectLst/>
                <a:latin typeface="Söhne"/>
              </a:rPr>
              <a:t>Adaptability to Changing Conditions:</a:t>
            </a:r>
            <a:endParaRPr lang="en-US" i="0" dirty="0">
              <a:effectLst/>
              <a:latin typeface="Söhne"/>
            </a:endParaRPr>
          </a:p>
          <a:p>
            <a:pPr lvl="1" algn="l"/>
            <a:r>
              <a:rPr lang="en-US" b="0" i="0" dirty="0">
                <a:effectLst/>
                <a:latin typeface="Söhne"/>
              </a:rPr>
              <a:t>RAG models can adapt to changing traffic conditions, unforeseen incidents, and fluctuations in public transport demand. This adaptability is crucial for maintaining a responsive and efficient urban transportation system.</a:t>
            </a:r>
          </a:p>
          <a:p>
            <a:pPr lvl="1" algn="l"/>
            <a:endParaRPr lang="en-US" b="0" i="0" dirty="0">
              <a:effectLst/>
              <a:latin typeface="Söhne"/>
            </a:endParaRPr>
          </a:p>
          <a:p>
            <a:pPr algn="l">
              <a:buFont typeface="+mj-lt"/>
              <a:buAutoNum type="arabicPeriod"/>
            </a:pPr>
            <a:r>
              <a:rPr lang="en-US" b="1" i="0" dirty="0">
                <a:effectLst/>
                <a:latin typeface="Söhne"/>
              </a:rPr>
              <a:t>Personalized User Experience:</a:t>
            </a:r>
            <a:endParaRPr lang="en-US" b="0" i="0" dirty="0">
              <a:effectLst/>
              <a:latin typeface="Söhne"/>
            </a:endParaRPr>
          </a:p>
          <a:p>
            <a:pPr lvl="1" algn="l"/>
            <a:r>
              <a:rPr lang="en-US" b="0" i="0" dirty="0">
                <a:effectLst/>
                <a:latin typeface="Söhne"/>
              </a:rPr>
              <a:t>By integrating RAG, the project aims to personalize the user experience by delivering information in multiple languages. This enhances accessibility and user engagement, catering to the diverse linguistic preferences of urban populations.</a:t>
            </a:r>
          </a:p>
          <a:p>
            <a:pPr lvl="1" algn="l"/>
            <a:endParaRPr lang="en-US" b="0" i="0" dirty="0">
              <a:effectLst/>
              <a:latin typeface="Söhne"/>
            </a:endParaRPr>
          </a:p>
          <a:p>
            <a:pPr algn="l">
              <a:buFont typeface="+mj-lt"/>
              <a:buAutoNum type="arabicPeriod"/>
            </a:pPr>
            <a:r>
              <a:rPr lang="en-US" b="1" i="0" dirty="0">
                <a:effectLst/>
                <a:latin typeface="Söhne"/>
              </a:rPr>
              <a:t>Continuous Improvement:</a:t>
            </a:r>
          </a:p>
          <a:p>
            <a:pPr lvl="1" algn="l"/>
            <a:r>
              <a:rPr lang="en-US" b="0" i="0" dirty="0">
                <a:effectLst/>
                <a:latin typeface="Söhne"/>
              </a:rPr>
              <a:t>RAG allows for continuous model improvement based on incoming data. The system can learn from patterns and trends, ensuring that it remains effective in addressing the evolving challenges of urban mobility and environmental impact</a:t>
            </a:r>
          </a:p>
        </p:txBody>
      </p:sp>
      <p:sp>
        <p:nvSpPr>
          <p:cNvPr id="6" name="TextBox 5">
            <a:extLst>
              <a:ext uri="{FF2B5EF4-FFF2-40B4-BE49-F238E27FC236}">
                <a16:creationId xmlns:a16="http://schemas.microsoft.com/office/drawing/2014/main" id="{3D187218-92ED-E723-441F-9A5C36619E58}"/>
              </a:ext>
            </a:extLst>
          </p:cNvPr>
          <p:cNvSpPr txBox="1"/>
          <p:nvPr/>
        </p:nvSpPr>
        <p:spPr>
          <a:xfrm>
            <a:off x="3143672" y="571902"/>
            <a:ext cx="604867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solidFill>
                  <a:srgbClr val="FF0000"/>
                </a:solidFill>
                <a:highlight>
                  <a:srgbClr val="000000"/>
                </a:highlight>
              </a:rPr>
              <a:t>PROS OF USING RAG FOR REAL TIME ANALYSIS</a:t>
            </a:r>
          </a:p>
        </p:txBody>
      </p:sp>
    </p:spTree>
    <p:extLst>
      <p:ext uri="{BB962C8B-B14F-4D97-AF65-F5344CB8AC3E}">
        <p14:creationId xmlns:p14="http://schemas.microsoft.com/office/powerpoint/2010/main" val="82461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27D690-FE1B-B295-4D0E-1F7E8E208F0D}"/>
              </a:ext>
            </a:extLst>
          </p:cNvPr>
          <p:cNvPicPr>
            <a:picLocks noChangeAspect="1"/>
          </p:cNvPicPr>
          <p:nvPr/>
        </p:nvPicPr>
        <p:blipFill>
          <a:blip r:embed="rId2"/>
          <a:stretch>
            <a:fillRect/>
          </a:stretch>
        </p:blipFill>
        <p:spPr>
          <a:xfrm>
            <a:off x="0" y="-23479"/>
            <a:ext cx="12192000" cy="6885814"/>
          </a:xfrm>
          <a:prstGeom prst="rect">
            <a:avLst/>
          </a:prstGeom>
        </p:spPr>
      </p:pic>
      <p:sp>
        <p:nvSpPr>
          <p:cNvPr id="6" name="TextBox 5">
            <a:extLst>
              <a:ext uri="{FF2B5EF4-FFF2-40B4-BE49-F238E27FC236}">
                <a16:creationId xmlns:a16="http://schemas.microsoft.com/office/drawing/2014/main" id="{1C1AD30D-4142-AFE1-8284-40DBD7F2B92D}"/>
              </a:ext>
            </a:extLst>
          </p:cNvPr>
          <p:cNvSpPr txBox="1"/>
          <p:nvPr/>
        </p:nvSpPr>
        <p:spPr>
          <a:xfrm>
            <a:off x="5303912" y="1061447"/>
            <a:ext cx="6336704" cy="5078313"/>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chemeClr val="bg1"/>
                </a:solidFill>
                <a:effectLst/>
                <a:latin typeface="Söhne"/>
              </a:rPr>
              <a:t>Data Privacy and Security:</a:t>
            </a:r>
            <a:endParaRPr lang="en-US" b="0" i="0" dirty="0">
              <a:solidFill>
                <a:schemeClr val="bg1"/>
              </a:solidFill>
              <a:effectLst/>
              <a:latin typeface="Söhne"/>
            </a:endParaRPr>
          </a:p>
          <a:p>
            <a:pPr marL="514350" lvl="1" indent="-285750" algn="l">
              <a:buFont typeface="Arial" panose="020B0604020202020204" pitchFamily="34" charset="0"/>
              <a:buChar char="•"/>
            </a:pPr>
            <a:r>
              <a:rPr lang="en-US" sz="1600" b="0" i="0" dirty="0">
                <a:solidFill>
                  <a:schemeClr val="bg1"/>
                </a:solidFill>
                <a:effectLst/>
                <a:latin typeface="Söhne"/>
              </a:rPr>
              <a:t>Ensur</a:t>
            </a:r>
            <a:r>
              <a:rPr lang="en-US" sz="1600" dirty="0">
                <a:solidFill>
                  <a:schemeClr val="bg1"/>
                </a:solidFill>
                <a:latin typeface="Söhne"/>
              </a:rPr>
              <a:t>ing</a:t>
            </a:r>
            <a:r>
              <a:rPr lang="en-US" sz="1600" b="0" i="0" dirty="0">
                <a:solidFill>
                  <a:schemeClr val="bg1"/>
                </a:solidFill>
                <a:effectLst/>
                <a:latin typeface="Söhne"/>
              </a:rPr>
              <a:t> strict adherence to data privacy regulations, especially when dealing with real-time traffic data and user information.</a:t>
            </a:r>
          </a:p>
          <a:p>
            <a:pPr marL="285750" indent="-285750" algn="l">
              <a:buFont typeface="Arial" panose="020B0604020202020204" pitchFamily="34" charset="0"/>
              <a:buChar char="•"/>
            </a:pPr>
            <a:r>
              <a:rPr lang="en-US" sz="1600" b="1" i="0" dirty="0">
                <a:solidFill>
                  <a:schemeClr val="bg1"/>
                </a:solidFill>
                <a:effectLst/>
                <a:latin typeface="Söhne"/>
              </a:rPr>
              <a:t>Scalability:</a:t>
            </a:r>
            <a:endParaRPr lang="en-US" sz="1600" b="0" i="0" dirty="0">
              <a:solidFill>
                <a:schemeClr val="bg1"/>
              </a:solidFill>
              <a:effectLst/>
              <a:latin typeface="Söhne"/>
            </a:endParaRPr>
          </a:p>
          <a:p>
            <a:pPr marL="514350" lvl="1" indent="-285750" algn="l">
              <a:buFont typeface="Arial" panose="020B0604020202020204" pitchFamily="34" charset="0"/>
              <a:buChar char="•"/>
            </a:pPr>
            <a:r>
              <a:rPr lang="en-US" sz="1600" b="0" i="0" dirty="0">
                <a:solidFill>
                  <a:schemeClr val="bg1"/>
                </a:solidFill>
                <a:effectLst/>
                <a:latin typeface="Söhne"/>
              </a:rPr>
              <a:t>Designing the system with scalability in mind to handle growing data volumes and user interactions. Considering the potential expansion to other cities or regions.</a:t>
            </a:r>
          </a:p>
          <a:p>
            <a:pPr marL="285750" indent="-285750" algn="l">
              <a:buFont typeface="Arial" panose="020B0604020202020204" pitchFamily="34" charset="0"/>
              <a:buChar char="•"/>
            </a:pPr>
            <a:r>
              <a:rPr lang="en-US" sz="1600" b="1" i="0" dirty="0">
                <a:solidFill>
                  <a:schemeClr val="bg1"/>
                </a:solidFill>
                <a:effectLst/>
                <a:latin typeface="Söhne"/>
              </a:rPr>
              <a:t>Interoperability:</a:t>
            </a:r>
            <a:endParaRPr lang="en-US" sz="1600" b="0" i="0" dirty="0">
              <a:solidFill>
                <a:schemeClr val="bg1"/>
              </a:solidFill>
              <a:effectLst/>
              <a:latin typeface="Söhne"/>
            </a:endParaRPr>
          </a:p>
          <a:p>
            <a:pPr marL="514350" lvl="1" indent="-285750" algn="l">
              <a:buFont typeface="Arial" panose="020B0604020202020204" pitchFamily="34" charset="0"/>
              <a:buChar char="•"/>
            </a:pPr>
            <a:r>
              <a:rPr lang="en-US" sz="1600" b="0" i="0" dirty="0">
                <a:solidFill>
                  <a:schemeClr val="bg1"/>
                </a:solidFill>
                <a:effectLst/>
                <a:latin typeface="Söhne"/>
              </a:rPr>
              <a:t>Ensuring compatibility and interoperability with existing urban infrastructure, public transport systems, and smart city initiatives to facilitate seamless integration.</a:t>
            </a:r>
          </a:p>
          <a:p>
            <a:pPr marL="285750" indent="-285750" algn="l">
              <a:buFont typeface="Arial" panose="020B0604020202020204" pitchFamily="34" charset="0"/>
              <a:buChar char="•"/>
            </a:pPr>
            <a:r>
              <a:rPr lang="en-US" sz="1600" b="1" i="0" dirty="0">
                <a:solidFill>
                  <a:schemeClr val="bg1"/>
                </a:solidFill>
                <a:effectLst/>
                <a:latin typeface="Söhne"/>
              </a:rPr>
              <a:t>User Experience:</a:t>
            </a:r>
            <a:endParaRPr lang="en-US" sz="1600" b="0" i="0" dirty="0">
              <a:solidFill>
                <a:schemeClr val="bg1"/>
              </a:solidFill>
              <a:effectLst/>
              <a:latin typeface="Söhne"/>
            </a:endParaRPr>
          </a:p>
          <a:p>
            <a:pPr marL="514350" lvl="1" indent="-285750" algn="l">
              <a:buFont typeface="Arial" panose="020B0604020202020204" pitchFamily="34" charset="0"/>
              <a:buChar char="•"/>
            </a:pPr>
            <a:r>
              <a:rPr lang="en-US" sz="1600" b="0" i="0" dirty="0">
                <a:solidFill>
                  <a:schemeClr val="bg1"/>
                </a:solidFill>
                <a:effectLst/>
                <a:latin typeface="Söhne"/>
              </a:rPr>
              <a:t>Prioritizing a user-centric design to enhance the overall experience for commuters. User interfaces should be intuitive, accessible, and inclusive, especially for those with varying levels of technical proficiency.</a:t>
            </a:r>
          </a:p>
          <a:p>
            <a:pPr marL="285750" indent="-285750" algn="l">
              <a:buFont typeface="Arial" panose="020B0604020202020204" pitchFamily="34" charset="0"/>
              <a:buChar char="•"/>
            </a:pPr>
            <a:r>
              <a:rPr lang="en-US" sz="1600" b="1" i="0" dirty="0">
                <a:solidFill>
                  <a:schemeClr val="bg1"/>
                </a:solidFill>
                <a:effectLst/>
                <a:latin typeface="Söhne"/>
              </a:rPr>
              <a:t>Regulatory Compliance:</a:t>
            </a:r>
            <a:endParaRPr lang="en-US" sz="1600" b="0" i="0" dirty="0">
              <a:solidFill>
                <a:schemeClr val="bg1"/>
              </a:solidFill>
              <a:effectLst/>
              <a:latin typeface="Söhne"/>
            </a:endParaRPr>
          </a:p>
          <a:p>
            <a:pPr marL="514350" lvl="1" indent="-285750" algn="l">
              <a:buFont typeface="Arial" panose="020B0604020202020204" pitchFamily="34" charset="0"/>
              <a:buChar char="•"/>
            </a:pPr>
            <a:r>
              <a:rPr lang="en-US" sz="1600" b="0" i="0" dirty="0">
                <a:solidFill>
                  <a:schemeClr val="bg1"/>
                </a:solidFill>
                <a:effectLst/>
                <a:latin typeface="Söhne"/>
              </a:rPr>
              <a:t>Staying compliant with local regulations, traffic laws, and environmental standards. </a:t>
            </a:r>
          </a:p>
          <a:p>
            <a:endParaRPr lang="en-IN" dirty="0">
              <a:solidFill>
                <a:schemeClr val="bg1"/>
              </a:solidFill>
            </a:endParaRPr>
          </a:p>
        </p:txBody>
      </p:sp>
      <p:sp>
        <p:nvSpPr>
          <p:cNvPr id="8" name="TextBox 7">
            <a:extLst>
              <a:ext uri="{FF2B5EF4-FFF2-40B4-BE49-F238E27FC236}">
                <a16:creationId xmlns:a16="http://schemas.microsoft.com/office/drawing/2014/main" id="{17E3250A-8871-7408-6062-D11A193B5DBC}"/>
              </a:ext>
            </a:extLst>
          </p:cNvPr>
          <p:cNvSpPr txBox="1"/>
          <p:nvPr/>
        </p:nvSpPr>
        <p:spPr>
          <a:xfrm>
            <a:off x="2769902" y="260648"/>
            <a:ext cx="6097604" cy="584775"/>
          </a:xfrm>
          <a:prstGeom prst="rect">
            <a:avLst/>
          </a:prstGeom>
          <a:noFill/>
        </p:spPr>
        <p:txBody>
          <a:bodyPr wrap="square">
            <a:spAutoFit/>
          </a:bodyPr>
          <a:lstStyle/>
          <a:p>
            <a:pPr algn="ctr">
              <a:spcBef>
                <a:spcPct val="0"/>
              </a:spcBef>
            </a:pPr>
            <a:r>
              <a:rPr lang="en-IN" sz="3200" b="1" dirty="0">
                <a:solidFill>
                  <a:schemeClr val="bg1"/>
                </a:solidFill>
                <a:latin typeface="+mj-lt"/>
                <a:ea typeface="+mj-ea"/>
                <a:cs typeface="+mj-cs"/>
              </a:rPr>
              <a:t>CONSIDERATIONS</a:t>
            </a:r>
          </a:p>
        </p:txBody>
      </p:sp>
    </p:spTree>
    <p:extLst>
      <p:ext uri="{BB962C8B-B14F-4D97-AF65-F5344CB8AC3E}">
        <p14:creationId xmlns:p14="http://schemas.microsoft.com/office/powerpoint/2010/main" val="179675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29DBEE-6D5B-EF1D-5B00-D309C49AC5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27032" y="-18315"/>
            <a:ext cx="12219032" cy="6922083"/>
          </a:xfrm>
          <a:prstGeom prst="rect">
            <a:avLst/>
          </a:prstGeom>
        </p:spPr>
      </p:pic>
      <p:sp>
        <p:nvSpPr>
          <p:cNvPr id="3" name="TextBox 2">
            <a:extLst>
              <a:ext uri="{FF2B5EF4-FFF2-40B4-BE49-F238E27FC236}">
                <a16:creationId xmlns:a16="http://schemas.microsoft.com/office/drawing/2014/main" id="{AA749D69-80B6-0CF1-B13C-BBF0C5EACAB2}"/>
              </a:ext>
            </a:extLst>
          </p:cNvPr>
          <p:cNvSpPr txBox="1"/>
          <p:nvPr/>
        </p:nvSpPr>
        <p:spPr>
          <a:xfrm>
            <a:off x="2052014" y="1170245"/>
            <a:ext cx="8280920" cy="5766450"/>
          </a:xfrm>
          <a:prstGeom prst="rect">
            <a:avLst/>
          </a:prstGeom>
          <a:noFill/>
        </p:spPr>
        <p:txBody>
          <a:bodyPr wrap="square">
            <a:spAutoFit/>
          </a:bodyPr>
          <a:lstStyle/>
          <a:p>
            <a:pPr marL="285750" indent="-285750">
              <a:lnSpc>
                <a:spcPct val="110000"/>
              </a:lnSpc>
              <a:buFont typeface="Arial" panose="020B0604020202020204" pitchFamily="34" charset="0"/>
              <a:buChar char="•"/>
            </a:pPr>
            <a:r>
              <a:rPr lang="en-US" sz="1600" b="1" dirty="0">
                <a:latin typeface="Söhne"/>
              </a:rPr>
              <a:t>Data Availability and Quality:</a:t>
            </a:r>
          </a:p>
          <a:p>
            <a:pPr marL="514350" lvl="1" indent="-285750">
              <a:lnSpc>
                <a:spcPct val="110000"/>
              </a:lnSpc>
              <a:buFont typeface="Arial" panose="020B0604020202020204" pitchFamily="34" charset="0"/>
              <a:buChar char="•"/>
            </a:pPr>
            <a:r>
              <a:rPr lang="en-US" sz="1600" dirty="0">
                <a:latin typeface="Söhne"/>
              </a:rPr>
              <a:t>Relying on real-time data necessitates the availability and quality of data sources. Inaccurate or incomplete data may impact the accuracy of predictions and advisories.</a:t>
            </a:r>
          </a:p>
          <a:p>
            <a:pPr marL="285750" indent="-285750">
              <a:lnSpc>
                <a:spcPct val="110000"/>
              </a:lnSpc>
              <a:buFont typeface="Arial" panose="020B0604020202020204" pitchFamily="34" charset="0"/>
              <a:buChar char="•"/>
            </a:pPr>
            <a:r>
              <a:rPr lang="en-US" sz="1600" b="1" dirty="0">
                <a:latin typeface="Söhne"/>
              </a:rPr>
              <a:t>Technological Limitations:</a:t>
            </a:r>
          </a:p>
          <a:p>
            <a:pPr marL="514350" lvl="1" indent="-285750">
              <a:lnSpc>
                <a:spcPct val="110000"/>
              </a:lnSpc>
              <a:buFont typeface="Arial" panose="020B0604020202020204" pitchFamily="34" charset="0"/>
              <a:buChar char="•"/>
            </a:pPr>
            <a:r>
              <a:rPr lang="en-US" sz="1600" dirty="0">
                <a:latin typeface="Söhne"/>
              </a:rPr>
              <a:t>Recognize potential technological limitations, especially in regions with less developed infrastructure. Access to high-speed internet and advanced technologies may vary.</a:t>
            </a:r>
          </a:p>
          <a:p>
            <a:pPr marL="285750" indent="-285750">
              <a:lnSpc>
                <a:spcPct val="110000"/>
              </a:lnSpc>
              <a:buFont typeface="Arial" panose="020B0604020202020204" pitchFamily="34" charset="0"/>
              <a:buChar char="•"/>
            </a:pPr>
            <a:r>
              <a:rPr lang="en-US" sz="1600" b="1" dirty="0">
                <a:latin typeface="Söhne"/>
              </a:rPr>
              <a:t>Language Resource Limitations:</a:t>
            </a:r>
          </a:p>
          <a:p>
            <a:pPr marL="514350" lvl="1" indent="-285750">
              <a:lnSpc>
                <a:spcPct val="110000"/>
              </a:lnSpc>
              <a:buFont typeface="Arial" panose="020B0604020202020204" pitchFamily="34" charset="0"/>
              <a:buChar char="•"/>
            </a:pPr>
            <a:r>
              <a:rPr lang="en-US" sz="1600" dirty="0">
                <a:latin typeface="Söhne"/>
              </a:rPr>
              <a:t>Accurate Availability of language resources for training language models and providing translations may be limited.</a:t>
            </a:r>
          </a:p>
          <a:p>
            <a:pPr marL="285750" indent="-285750">
              <a:lnSpc>
                <a:spcPct val="110000"/>
              </a:lnSpc>
              <a:buFont typeface="Arial" panose="020B0604020202020204" pitchFamily="34" charset="0"/>
              <a:buChar char="•"/>
            </a:pPr>
            <a:r>
              <a:rPr lang="en-US" sz="1600" b="1" dirty="0">
                <a:latin typeface="Söhne"/>
              </a:rPr>
              <a:t>Public Transport System Cooperation:</a:t>
            </a:r>
          </a:p>
          <a:p>
            <a:pPr marL="514350" lvl="1" indent="-285750">
              <a:lnSpc>
                <a:spcPct val="110000"/>
              </a:lnSpc>
              <a:buFont typeface="Arial" panose="020B0604020202020204" pitchFamily="34" charset="0"/>
              <a:buChar char="•"/>
            </a:pPr>
            <a:r>
              <a:rPr lang="en-US" sz="1600" dirty="0">
                <a:latin typeface="Söhne"/>
              </a:rPr>
              <a:t>Cooperation with public transport authorities is crucial. Constraints may arise if these entities are unwilling or face challenges in integrating their systems with the proposed solutions.</a:t>
            </a:r>
          </a:p>
          <a:p>
            <a:pPr marL="285750" indent="-285750">
              <a:lnSpc>
                <a:spcPct val="110000"/>
              </a:lnSpc>
              <a:buFont typeface="Arial" panose="020B0604020202020204" pitchFamily="34" charset="0"/>
              <a:buChar char="•"/>
            </a:pPr>
            <a:r>
              <a:rPr lang="en-US" sz="1600" b="1" dirty="0">
                <a:latin typeface="Söhne"/>
              </a:rPr>
              <a:t>Community Resistance:</a:t>
            </a:r>
          </a:p>
          <a:p>
            <a:pPr marL="514350" lvl="1" indent="-285750">
              <a:lnSpc>
                <a:spcPct val="110000"/>
              </a:lnSpc>
              <a:buFont typeface="Arial" panose="020B0604020202020204" pitchFamily="34" charset="0"/>
              <a:buChar char="•"/>
            </a:pPr>
            <a:r>
              <a:rPr lang="en-US" sz="1600" dirty="0">
                <a:latin typeface="Söhne"/>
              </a:rPr>
              <a:t>Resistance from the community or specific user groups may arise due to concerns about privacy, changes in public transport routines, or skepticism about the effectiveness of the proposed system.</a:t>
            </a:r>
          </a:p>
          <a:p>
            <a:pPr marL="285750" indent="-285750">
              <a:lnSpc>
                <a:spcPct val="110000"/>
              </a:lnSpc>
              <a:buFont typeface="Arial" panose="020B0604020202020204" pitchFamily="34" charset="0"/>
              <a:buChar char="•"/>
            </a:pPr>
            <a:r>
              <a:rPr lang="en-US" sz="1600" b="1" dirty="0">
                <a:latin typeface="Söhne"/>
              </a:rPr>
              <a:t>Regulatory Barriers:</a:t>
            </a:r>
          </a:p>
          <a:p>
            <a:pPr marL="514350" lvl="1" indent="-285750">
              <a:lnSpc>
                <a:spcPct val="110000"/>
              </a:lnSpc>
              <a:buFont typeface="Arial" panose="020B0604020202020204" pitchFamily="34" charset="0"/>
              <a:buChar char="•"/>
            </a:pPr>
            <a:r>
              <a:rPr lang="en-US" sz="1600" dirty="0">
                <a:latin typeface="Söhne"/>
              </a:rPr>
              <a:t>Legal and regulatory barriers may impede certain aspects of the project, such as the deployment of certain technologies or the dissemination of specific information.</a:t>
            </a:r>
          </a:p>
          <a:p>
            <a:pPr>
              <a:lnSpc>
                <a:spcPct val="110000"/>
              </a:lnSpc>
            </a:pPr>
            <a:endParaRPr lang="en-IN" sz="1600" b="1" dirty="0">
              <a:latin typeface="Söhne"/>
            </a:endParaRPr>
          </a:p>
        </p:txBody>
      </p:sp>
      <p:sp>
        <p:nvSpPr>
          <p:cNvPr id="5" name="TextBox 4">
            <a:extLst>
              <a:ext uri="{FF2B5EF4-FFF2-40B4-BE49-F238E27FC236}">
                <a16:creationId xmlns:a16="http://schemas.microsoft.com/office/drawing/2014/main" id="{FDF81CA4-0085-6ED3-FC7A-01BFC7938950}"/>
              </a:ext>
            </a:extLst>
          </p:cNvPr>
          <p:cNvSpPr txBox="1"/>
          <p:nvPr/>
        </p:nvSpPr>
        <p:spPr>
          <a:xfrm>
            <a:off x="3143672" y="127741"/>
            <a:ext cx="6097604" cy="646331"/>
          </a:xfrm>
          <a:prstGeom prst="rect">
            <a:avLst/>
          </a:prstGeom>
          <a:noFill/>
        </p:spPr>
        <p:txBody>
          <a:bodyPr wrap="square">
            <a:spAutoFit/>
          </a:bodyPr>
          <a:lstStyle/>
          <a:p>
            <a:pPr algn="ctr">
              <a:spcBef>
                <a:spcPct val="0"/>
              </a:spcBef>
            </a:pPr>
            <a:r>
              <a:rPr lang="en-IN" sz="3600" b="1" dirty="0">
                <a:solidFill>
                  <a:schemeClr val="accent1"/>
                </a:solidFill>
                <a:latin typeface="+mj-lt"/>
                <a:ea typeface="+mj-ea"/>
                <a:cs typeface="+mj-cs"/>
              </a:rPr>
              <a:t>CONSTRAINTS</a:t>
            </a:r>
            <a:endParaRPr lang="en-IN" sz="2800" b="1" dirty="0">
              <a:solidFill>
                <a:schemeClr val="accent1"/>
              </a:solidFill>
              <a:latin typeface="+mj-lt"/>
              <a:ea typeface="+mj-ea"/>
              <a:cs typeface="+mj-cs"/>
            </a:endParaRPr>
          </a:p>
        </p:txBody>
      </p:sp>
    </p:spTree>
    <p:extLst>
      <p:ext uri="{BB962C8B-B14F-4D97-AF65-F5344CB8AC3E}">
        <p14:creationId xmlns:p14="http://schemas.microsoft.com/office/powerpoint/2010/main" val="19106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C61C4D-2C57-6ABC-3879-023821A8541E}"/>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5142" y="0"/>
            <a:ext cx="12207142" cy="6858000"/>
          </a:xfrm>
          <a:prstGeom prst="rect">
            <a:avLst/>
          </a:prstGeom>
        </p:spPr>
      </p:pic>
      <p:sp>
        <p:nvSpPr>
          <p:cNvPr id="2" name="TextBox 1">
            <a:extLst>
              <a:ext uri="{FF2B5EF4-FFF2-40B4-BE49-F238E27FC236}">
                <a16:creationId xmlns:a16="http://schemas.microsoft.com/office/drawing/2014/main" id="{602A0BD4-1CB6-4821-FF20-720D41F786AA}"/>
              </a:ext>
            </a:extLst>
          </p:cNvPr>
          <p:cNvSpPr txBox="1"/>
          <p:nvPr/>
        </p:nvSpPr>
        <p:spPr>
          <a:xfrm>
            <a:off x="2351584" y="692696"/>
            <a:ext cx="6984776" cy="563231"/>
          </a:xfrm>
          <a:prstGeom prst="rect">
            <a:avLst/>
          </a:prstGeom>
          <a:noFill/>
        </p:spPr>
        <p:txBody>
          <a:bodyPr wrap="square" rtlCol="0">
            <a:spAutoFit/>
          </a:bodyPr>
          <a:lstStyle/>
          <a:p>
            <a:pPr algn="ctr">
              <a:lnSpc>
                <a:spcPct val="90000"/>
              </a:lnSpc>
              <a:spcBef>
                <a:spcPct val="0"/>
              </a:spcBef>
            </a:pPr>
            <a:r>
              <a:rPr lang="en-IN" sz="3400" b="1" dirty="0">
                <a:solidFill>
                  <a:schemeClr val="bg1"/>
                </a:solidFill>
                <a:latin typeface="+mj-lt"/>
                <a:ea typeface="+mj-ea"/>
                <a:cs typeface="+mj-cs"/>
              </a:rPr>
              <a:t>REFERENCES</a:t>
            </a:r>
          </a:p>
        </p:txBody>
      </p:sp>
      <p:sp>
        <p:nvSpPr>
          <p:cNvPr id="6" name="TextBox 5">
            <a:extLst>
              <a:ext uri="{FF2B5EF4-FFF2-40B4-BE49-F238E27FC236}">
                <a16:creationId xmlns:a16="http://schemas.microsoft.com/office/drawing/2014/main" id="{5B322232-C206-7E3F-507D-F081995ED6FD}"/>
              </a:ext>
            </a:extLst>
          </p:cNvPr>
          <p:cNvSpPr txBox="1"/>
          <p:nvPr/>
        </p:nvSpPr>
        <p:spPr>
          <a:xfrm>
            <a:off x="551384" y="2276872"/>
            <a:ext cx="8856984" cy="2862322"/>
          </a:xfrm>
          <a:prstGeom prst="rect">
            <a:avLst/>
          </a:prstGeom>
          <a:noFill/>
        </p:spPr>
        <p:txBody>
          <a:bodyPr wrap="square">
            <a:spAutoFit/>
          </a:bodyPr>
          <a:lstStyle/>
          <a:p>
            <a:pPr marL="285750" indent="-285750">
              <a:buFont typeface="Arial" panose="020B0604020202020204" pitchFamily="34" charset="0"/>
              <a:buChar char="•"/>
            </a:pPr>
            <a:r>
              <a:rPr lang="en-IN" dirty="0">
                <a:hlinkClick r:id="rId4">
                  <a:extLst>
                    <a:ext uri="{A12FA001-AC4F-418D-AE19-62706E023703}">
                      <ahyp:hlinkClr xmlns:ahyp="http://schemas.microsoft.com/office/drawing/2018/hyperlinkcolor" val="tx"/>
                    </a:ext>
                  </a:extLst>
                </a:hlinkClick>
              </a:rPr>
              <a:t>https://github.com/YIZHUSTC/InsightDE</a:t>
            </a:r>
            <a:endParaRPr lang="en-IN" dirty="0"/>
          </a:p>
          <a:p>
            <a:endParaRPr lang="en-IN" dirty="0"/>
          </a:p>
          <a:p>
            <a:pPr marL="285750" indent="-285750">
              <a:buFont typeface="Arial" panose="020B0604020202020204" pitchFamily="34" charset="0"/>
              <a:buChar char="•"/>
            </a:pPr>
            <a:r>
              <a:rPr lang="en-IN" dirty="0">
                <a:hlinkClick r:id="rId5">
                  <a:extLst>
                    <a:ext uri="{A12FA001-AC4F-418D-AE19-62706E023703}">
                      <ahyp:hlinkClr xmlns:ahyp="http://schemas.microsoft.com/office/drawing/2018/hyperlinkcolor" val="tx"/>
                    </a:ext>
                  </a:extLst>
                </a:hlinkClick>
              </a:rPr>
              <a:t>https://www.sciencedirect.com/science/article/pii/S2772671123001067</a:t>
            </a:r>
            <a:endParaRPr lang="en-IN" dirty="0"/>
          </a:p>
          <a:p>
            <a:pPr marL="285750" indent="-285750">
              <a:buFont typeface="Arial" panose="020B0604020202020204" pitchFamily="34" charset="0"/>
              <a:buChar char="•"/>
            </a:pPr>
            <a:endParaRPr lang="en-IN" dirty="0">
              <a:hlinkClick r:id="rId6">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IN" dirty="0">
                <a:hlinkClick r:id="rId6">
                  <a:extLst>
                    <a:ext uri="{A12FA001-AC4F-418D-AE19-62706E023703}">
                      <ahyp:hlinkClr xmlns:ahyp="http://schemas.microsoft.com/office/drawing/2018/hyperlinkcolor" val="tx"/>
                    </a:ext>
                  </a:extLst>
                </a:hlinkClick>
              </a:rPr>
              <a:t>https://www.mdpi.com/2071-1050/10/10/3686</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https://www.c40knowledgehub.org/s/article/How-cities-can-make-public-transport-inclusive-equitable-and-accessible-for-everyone?language=en_US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805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9CF1-0DA6-B882-F339-3440396AF0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FB5EF7-E88A-96A2-4C83-9536E255ABAF}"/>
              </a:ext>
            </a:extLst>
          </p:cNvPr>
          <p:cNvSpPr txBox="1"/>
          <p:nvPr/>
        </p:nvSpPr>
        <p:spPr>
          <a:xfrm>
            <a:off x="7752184" y="5445224"/>
            <a:ext cx="4532010" cy="1200329"/>
          </a:xfrm>
          <a:prstGeom prst="rect">
            <a:avLst/>
          </a:prstGeom>
          <a:noFill/>
        </p:spPr>
        <p:txBody>
          <a:bodyPr wrap="none" rtlCol="0">
            <a:spAutoFit/>
          </a:bodyPr>
          <a:lstStyle/>
          <a:p>
            <a:r>
              <a:rPr lang="en-IN" dirty="0">
                <a:solidFill>
                  <a:schemeClr val="bg2"/>
                </a:solidFill>
              </a:rPr>
              <a:t>Done By:</a:t>
            </a:r>
          </a:p>
          <a:p>
            <a:r>
              <a:rPr lang="en-IN" dirty="0">
                <a:solidFill>
                  <a:schemeClr val="bg2"/>
                </a:solidFill>
              </a:rPr>
              <a:t>TRISHAA S</a:t>
            </a:r>
          </a:p>
          <a:p>
            <a:r>
              <a:rPr lang="en-IN" dirty="0">
                <a:solidFill>
                  <a:schemeClr val="bg2"/>
                </a:solidFill>
              </a:rPr>
              <a:t>SHIV NADAR UNIVERSITY CHENNAI</a:t>
            </a:r>
          </a:p>
          <a:p>
            <a:r>
              <a:rPr lang="en-IN" dirty="0">
                <a:solidFill>
                  <a:schemeClr val="bg2"/>
                </a:solidFill>
              </a:rPr>
              <a:t>Team Name: Lone Wolf</a:t>
            </a:r>
          </a:p>
        </p:txBody>
      </p:sp>
    </p:spTree>
    <p:extLst>
      <p:ext uri="{BB962C8B-B14F-4D97-AF65-F5344CB8AC3E}">
        <p14:creationId xmlns:p14="http://schemas.microsoft.com/office/powerpoint/2010/main" val="332872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61AEF-003E-A2C4-5CED-2A8236CF9692}"/>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Marker/>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42044"/>
          </a:xfrm>
          <a:prstGeom prst="rect">
            <a:avLst/>
          </a:prstGeom>
        </p:spPr>
      </p:pic>
      <p:sp>
        <p:nvSpPr>
          <p:cNvPr id="2" name="Title 1"/>
          <p:cNvSpPr>
            <a:spLocks noGrp="1"/>
          </p:cNvSpPr>
          <p:nvPr>
            <p:ph type="title"/>
          </p:nvPr>
        </p:nvSpPr>
        <p:spPr>
          <a:xfrm>
            <a:off x="1271464" y="254571"/>
            <a:ext cx="9866312" cy="543594"/>
          </a:xfrm>
        </p:spPr>
        <p:txBody>
          <a:bodyPr>
            <a:normAutofit fontScale="90000"/>
          </a:bodyPr>
          <a:lstStyle/>
          <a:p>
            <a:pPr algn="ctr"/>
            <a:r>
              <a:rPr lang="en-US" dirty="0"/>
              <a:t>INTRODUCTION</a:t>
            </a:r>
          </a:p>
        </p:txBody>
      </p:sp>
      <p:sp>
        <p:nvSpPr>
          <p:cNvPr id="3" name="Content Placeholder 2"/>
          <p:cNvSpPr>
            <a:spLocks noGrp="1"/>
          </p:cNvSpPr>
          <p:nvPr>
            <p:ph idx="1"/>
          </p:nvPr>
        </p:nvSpPr>
        <p:spPr>
          <a:xfrm>
            <a:off x="822638" y="1052736"/>
            <a:ext cx="10515600" cy="4351338"/>
          </a:xfrm>
        </p:spPr>
        <p:txBody>
          <a:bodyPr>
            <a:noAutofit/>
          </a:bodyPr>
          <a:lstStyle/>
          <a:p>
            <a:pPr algn="l">
              <a:buFont typeface="+mj-lt"/>
              <a:buAutoNum type="arabicPeriod"/>
            </a:pPr>
            <a:r>
              <a:rPr lang="en-US" i="0" dirty="0">
                <a:effectLst/>
                <a:latin typeface="Rockwell Extra Bold" panose="02060903040505020403" pitchFamily="18" charset="0"/>
              </a:rPr>
              <a:t>Multilingual Traffic Management Systems:</a:t>
            </a:r>
          </a:p>
          <a:p>
            <a:pPr marL="228600" lvl="1" indent="0" algn="l">
              <a:buNone/>
            </a:pPr>
            <a:r>
              <a:rPr lang="en-US" sz="2000" b="0" i="0" dirty="0">
                <a:effectLst/>
                <a:latin typeface="Söhne"/>
              </a:rPr>
              <a:t>Utilizing Real-Time ML to analyze live traffic data and provide updates and advisories in multiple languages. This not only enhances the efficiency of traffic management but also makes critical information accessible to a broader and more linguistically diverse audience.</a:t>
            </a:r>
          </a:p>
          <a:p>
            <a:pPr>
              <a:lnSpc>
                <a:spcPct val="100000"/>
              </a:lnSpc>
              <a:buFont typeface="+mj-lt"/>
              <a:buAutoNum type="arabicPeriod"/>
            </a:pPr>
            <a:r>
              <a:rPr lang="en-US" dirty="0">
                <a:latin typeface="Rockwell Extra Bold" panose="02060903040505020403" pitchFamily="18" charset="0"/>
              </a:rPr>
              <a:t>Dynamic and Inclusive Public Transport Scheduling:</a:t>
            </a:r>
          </a:p>
          <a:p>
            <a:pPr marL="228600" lvl="1" indent="0" algn="l">
              <a:buNone/>
            </a:pPr>
            <a:r>
              <a:rPr lang="en-US" sz="2000" b="0" i="0" dirty="0">
                <a:effectLst/>
                <a:latin typeface="Söhne"/>
              </a:rPr>
              <a:t>Implementing Real-Time ML to dynamically optimize and disseminate public transport schedules in multiple languages. This ensures that commuters receive real-time, language-specific information about bus and train services, contributing to a more inclusive and user-friendly public transport experience. The users can select the language of their choice to get the real time traffic updates.</a:t>
            </a:r>
          </a:p>
          <a:p>
            <a:pPr>
              <a:lnSpc>
                <a:spcPct val="100000"/>
              </a:lnSpc>
              <a:buFont typeface="+mj-lt"/>
              <a:buAutoNum type="arabicPeriod"/>
            </a:pPr>
            <a:r>
              <a:rPr lang="en-US" dirty="0">
                <a:latin typeface="Rockwell Extra Bold" panose="02060903040505020403" pitchFamily="18" charset="0"/>
              </a:rPr>
              <a:t>Cross-Lingual Environmental Impact Awareness:</a:t>
            </a:r>
          </a:p>
          <a:p>
            <a:pPr marL="228600" lvl="1" indent="0" algn="l">
              <a:buNone/>
            </a:pPr>
            <a:r>
              <a:rPr lang="en-US" sz="2000" b="0" i="0" dirty="0">
                <a:effectLst/>
                <a:latin typeface="Söhne"/>
              </a:rPr>
              <a:t>Leveraging Real-Time ML to inform diverse populations about the environmental impact of urban transport in their local languages. By providing real-time insights into the ecological consequences of transportation choices, the project aims to raise environmental awareness and encourage sustainable commuting practices.</a:t>
            </a:r>
          </a:p>
          <a:p>
            <a:pPr lvl="1" indent="0" algn="l">
              <a:buNone/>
            </a:pPr>
            <a:endParaRPr lang="en-US" sz="2000" dirty="0">
              <a:latin typeface="Söhne"/>
            </a:endParaRPr>
          </a:p>
          <a:p>
            <a:pPr lvl="1" indent="0" algn="l">
              <a:buNone/>
            </a:pPr>
            <a:endParaRPr lang="en-US" sz="2000" b="0" i="0" dirty="0">
              <a:effectLst/>
              <a:latin typeface="Söhne"/>
            </a:endParaRPr>
          </a:p>
          <a:p>
            <a:endParaRPr lang="en-US"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19CB75-3A29-1221-457D-F86129E58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1" y="0"/>
            <a:ext cx="5929829" cy="6858000"/>
          </a:xfrm>
          <a:prstGeom prst="rect">
            <a:avLst/>
          </a:prstGeom>
        </p:spPr>
      </p:pic>
      <p:sp>
        <p:nvSpPr>
          <p:cNvPr id="5" name="Arrow: Left 4">
            <a:extLst>
              <a:ext uri="{FF2B5EF4-FFF2-40B4-BE49-F238E27FC236}">
                <a16:creationId xmlns:a16="http://schemas.microsoft.com/office/drawing/2014/main" id="{1C41B183-1B72-81B1-CE5F-7056AC67C31D}"/>
              </a:ext>
            </a:extLst>
          </p:cNvPr>
          <p:cNvSpPr/>
          <p:nvPr/>
        </p:nvSpPr>
        <p:spPr>
          <a:xfrm>
            <a:off x="6079623" y="3429000"/>
            <a:ext cx="1080120" cy="576064"/>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01E6C0-440A-D432-5615-6B658DB266E3}"/>
              </a:ext>
            </a:extLst>
          </p:cNvPr>
          <p:cNvSpPr/>
          <p:nvPr/>
        </p:nvSpPr>
        <p:spPr>
          <a:xfrm>
            <a:off x="7296616" y="2701369"/>
            <a:ext cx="4344000" cy="2031325"/>
          </a:xfrm>
          <a:prstGeom prst="rect">
            <a:avLst/>
          </a:prstGeom>
          <a:noFill/>
        </p:spPr>
        <p:txBody>
          <a:bodyPr wrap="square" lIns="91440" tIns="45720" rIns="91440" bIns="45720">
            <a:spAutoFit/>
          </a:bodyPr>
          <a:lstStyle/>
          <a:p>
            <a:pPr algn="ctr"/>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Usage</a:t>
            </a:r>
            <a:r>
              <a:rPr lang="en-IN"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of RAG Explained :  How it is used for Real time Traffic updates and how Multi Linguality is used for giving both real time updates as well as for spreading awareness about the ill effects of the usage of urban transport.</a:t>
            </a:r>
          </a:p>
        </p:txBody>
      </p:sp>
      <p:sp>
        <p:nvSpPr>
          <p:cNvPr id="8" name="TextBox 7">
            <a:extLst>
              <a:ext uri="{FF2B5EF4-FFF2-40B4-BE49-F238E27FC236}">
                <a16:creationId xmlns:a16="http://schemas.microsoft.com/office/drawing/2014/main" id="{0E329BD2-4F6E-C453-A31A-B15E5D5C8CB1}"/>
              </a:ext>
            </a:extLst>
          </p:cNvPr>
          <p:cNvSpPr txBox="1"/>
          <p:nvPr/>
        </p:nvSpPr>
        <p:spPr>
          <a:xfrm>
            <a:off x="6816080" y="1484784"/>
            <a:ext cx="5121802" cy="523220"/>
          </a:xfrm>
          <a:prstGeom prst="rect">
            <a:avLst/>
          </a:prstGeom>
          <a:noFill/>
        </p:spPr>
        <p:txBody>
          <a:bodyPr wrap="square" rtlCol="0">
            <a:spAutoFit/>
          </a:bodyPr>
          <a:lstStyle/>
          <a:p>
            <a:pPr algn="ctr"/>
            <a:r>
              <a:rPr lang="en-IN" sz="2800" dirty="0">
                <a:solidFill>
                  <a:srgbClr val="FFC000"/>
                </a:solidFill>
              </a:rPr>
              <a:t>DETAILED WORKFLOW</a:t>
            </a:r>
          </a:p>
        </p:txBody>
      </p:sp>
    </p:spTree>
    <p:extLst>
      <p:ext uri="{BB962C8B-B14F-4D97-AF65-F5344CB8AC3E}">
        <p14:creationId xmlns:p14="http://schemas.microsoft.com/office/powerpoint/2010/main" val="205564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DDE98C-ABA0-5CA9-8AD6-6C96F9DE78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19934"/>
          </a:xfrm>
          <a:prstGeom prst="rect">
            <a:avLst/>
          </a:prstGeom>
        </p:spPr>
      </p:pic>
      <p:sp>
        <p:nvSpPr>
          <p:cNvPr id="2" name="Title 1"/>
          <p:cNvSpPr>
            <a:spLocks noGrp="1"/>
          </p:cNvSpPr>
          <p:nvPr>
            <p:ph type="title"/>
          </p:nvPr>
        </p:nvSpPr>
        <p:spPr>
          <a:xfrm>
            <a:off x="838200" y="365126"/>
            <a:ext cx="10586392" cy="615602"/>
          </a:xfrm>
        </p:spPr>
        <p:txBody>
          <a:bodyPr/>
          <a:lstStyle/>
          <a:p>
            <a:pPr algn="ctr"/>
            <a:r>
              <a:rPr lang="en-US" dirty="0"/>
              <a:t>PROBLEM STATEMENT</a:t>
            </a:r>
          </a:p>
        </p:txBody>
      </p:sp>
      <p:sp>
        <p:nvSpPr>
          <p:cNvPr id="4" name="TextBox 3">
            <a:extLst>
              <a:ext uri="{FF2B5EF4-FFF2-40B4-BE49-F238E27FC236}">
                <a16:creationId xmlns:a16="http://schemas.microsoft.com/office/drawing/2014/main" id="{78454634-8D73-3CAD-49BB-E300283CC156}"/>
              </a:ext>
            </a:extLst>
          </p:cNvPr>
          <p:cNvSpPr txBox="1"/>
          <p:nvPr/>
        </p:nvSpPr>
        <p:spPr>
          <a:xfrm>
            <a:off x="992375" y="3933056"/>
            <a:ext cx="11233248"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lgn="l">
              <a:buFont typeface="Arial" panose="020B0604020202020204" pitchFamily="34" charset="0"/>
              <a:buChar char="•"/>
            </a:pPr>
            <a:r>
              <a:rPr lang="en-US" b="0" i="0" dirty="0">
                <a:solidFill>
                  <a:schemeClr val="bg2"/>
                </a:solidFill>
                <a:effectLst/>
                <a:latin typeface="Söhne"/>
              </a:rPr>
              <a:t>The project aims to tackle the above mentioned issues by employing Real-time Analytics and Generative (RAG) systems, which offer the capability to process live data streams, make real-time predictions, and generate adaptive responses. </a:t>
            </a:r>
          </a:p>
          <a:p>
            <a:pPr marL="285750" indent="-285750" algn="l">
              <a:buFont typeface="Arial" panose="020B0604020202020204" pitchFamily="34" charset="0"/>
              <a:buChar char="•"/>
            </a:pPr>
            <a:r>
              <a:rPr lang="en-US" b="0" i="0" dirty="0">
                <a:solidFill>
                  <a:schemeClr val="bg2"/>
                </a:solidFill>
                <a:effectLst/>
                <a:latin typeface="Söhne"/>
              </a:rPr>
              <a:t>Specifically, the project seeks to implement a multilayered solution that includes real-time traffic updates, dynamic public transport scheduling with multilingual information dissemination, and cross-lingual environmental impact awareness. </a:t>
            </a:r>
          </a:p>
          <a:p>
            <a:pPr marL="285750" indent="-285750" algn="l">
              <a:buFont typeface="Arial" panose="020B0604020202020204" pitchFamily="34" charset="0"/>
              <a:buChar char="•"/>
            </a:pPr>
            <a:r>
              <a:rPr lang="en-US" b="0" i="0" dirty="0">
                <a:solidFill>
                  <a:schemeClr val="bg2"/>
                </a:solidFill>
                <a:effectLst/>
                <a:latin typeface="Söhne"/>
              </a:rPr>
              <a:t>The incorporation of multilingual support acknowledges the linguistic diversity within urban populations, ensuring that critical information is accessible to a broader audience. </a:t>
            </a:r>
          </a:p>
          <a:p>
            <a:pPr marL="285750" indent="-285750" algn="l">
              <a:buFont typeface="Arial" panose="020B0604020202020204" pitchFamily="34" charset="0"/>
              <a:buChar char="•"/>
            </a:pPr>
            <a:r>
              <a:rPr lang="en-US" b="0" i="0" dirty="0">
                <a:solidFill>
                  <a:schemeClr val="bg2"/>
                </a:solidFill>
                <a:effectLst/>
                <a:latin typeface="Söhne"/>
              </a:rPr>
              <a:t>By addressing these challenges through the integration of RAG systems, the project endeavors to transform urban mobility into a more efficient, inclusive, and environmentally conscious experience for all stakeholders involved.</a:t>
            </a:r>
          </a:p>
        </p:txBody>
      </p:sp>
      <p:sp>
        <p:nvSpPr>
          <p:cNvPr id="5" name="TextBox 4">
            <a:extLst>
              <a:ext uri="{FF2B5EF4-FFF2-40B4-BE49-F238E27FC236}">
                <a16:creationId xmlns:a16="http://schemas.microsoft.com/office/drawing/2014/main" id="{E10D339A-061F-6A84-A0DD-636C94D098C3}"/>
              </a:ext>
            </a:extLst>
          </p:cNvPr>
          <p:cNvSpPr txBox="1"/>
          <p:nvPr/>
        </p:nvSpPr>
        <p:spPr>
          <a:xfrm>
            <a:off x="335360" y="1124744"/>
            <a:ext cx="11233248" cy="258532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r>
              <a:rPr lang="en-US" b="0" i="0" dirty="0">
                <a:solidFill>
                  <a:schemeClr val="bg2"/>
                </a:solidFill>
                <a:effectLst/>
                <a:latin typeface="Söhne"/>
              </a:rPr>
              <a:t>In the context of urban transportation, There are many problems which are identified that revolve around the challenges of </a:t>
            </a:r>
            <a:r>
              <a:rPr lang="en-US" b="1" i="0" dirty="0">
                <a:solidFill>
                  <a:schemeClr val="bg2"/>
                </a:solidFill>
                <a:effectLst/>
                <a:latin typeface="Söhne"/>
              </a:rPr>
              <a:t>managing traffic congestion,</a:t>
            </a:r>
            <a:r>
              <a:rPr lang="en-US" b="0" i="0" dirty="0">
                <a:solidFill>
                  <a:schemeClr val="bg2"/>
                </a:solidFill>
                <a:effectLst/>
                <a:latin typeface="Söhne"/>
              </a:rPr>
              <a:t> providing </a:t>
            </a:r>
            <a:r>
              <a:rPr lang="en-US" b="1" i="0" dirty="0">
                <a:solidFill>
                  <a:schemeClr val="bg2"/>
                </a:solidFill>
                <a:effectLst/>
                <a:latin typeface="Söhne"/>
              </a:rPr>
              <a:t>reliable public transport scheduling</a:t>
            </a:r>
            <a:r>
              <a:rPr lang="en-US" b="0" i="0" dirty="0">
                <a:solidFill>
                  <a:schemeClr val="bg2"/>
                </a:solidFill>
                <a:effectLst/>
                <a:latin typeface="Söhne"/>
              </a:rPr>
              <a:t>, and </a:t>
            </a:r>
            <a:r>
              <a:rPr lang="en-US" b="1" i="0" dirty="0">
                <a:solidFill>
                  <a:schemeClr val="bg2"/>
                </a:solidFill>
                <a:effectLst/>
                <a:latin typeface="Söhne"/>
              </a:rPr>
              <a:t>fostering awareness about the environmental impact of transportation choices. </a:t>
            </a:r>
            <a:r>
              <a:rPr lang="en-US" b="0" i="0" dirty="0">
                <a:solidFill>
                  <a:schemeClr val="bg2"/>
                </a:solidFill>
                <a:effectLst/>
                <a:latin typeface="Söhne"/>
              </a:rPr>
              <a:t>The increasing complexity of urban mobility, coupled with the diverse linguistic backgrounds of city residents, further exacerbates these challenges.</a:t>
            </a:r>
            <a:endParaRPr lang="en-US" dirty="0">
              <a:solidFill>
                <a:schemeClr val="bg2"/>
              </a:solidFill>
              <a:latin typeface="Söhne"/>
            </a:endParaRPr>
          </a:p>
          <a:p>
            <a:pPr marL="285750" indent="-285750" algn="l">
              <a:buFont typeface="Arial" panose="020B0604020202020204" pitchFamily="34" charset="0"/>
              <a:buChar char="•"/>
            </a:pPr>
            <a:r>
              <a:rPr lang="en-US" b="0" i="0" dirty="0">
                <a:solidFill>
                  <a:schemeClr val="bg2"/>
                </a:solidFill>
                <a:effectLst/>
                <a:latin typeface="Söhne"/>
              </a:rPr>
              <a:t>Traffic congestion often leads to inefficiencies and delays, negatively impacting the overall commuting experience. </a:t>
            </a:r>
          </a:p>
          <a:p>
            <a:pPr marL="285750" indent="-285750" algn="l">
              <a:buFont typeface="Arial" panose="020B0604020202020204" pitchFamily="34" charset="0"/>
              <a:buChar char="•"/>
            </a:pPr>
            <a:r>
              <a:rPr lang="en-US" b="0" i="0" dirty="0">
                <a:solidFill>
                  <a:schemeClr val="bg2"/>
                </a:solidFill>
                <a:effectLst/>
                <a:latin typeface="Söhne"/>
              </a:rPr>
              <a:t>Unpredictable public transport schedules contribute to commuter frustration and can deter individuals from relying on public transit. </a:t>
            </a:r>
          </a:p>
          <a:p>
            <a:pPr marL="285750" indent="-285750" algn="l">
              <a:buFont typeface="Arial" panose="020B0604020202020204" pitchFamily="34" charset="0"/>
              <a:buChar char="•"/>
            </a:pPr>
            <a:r>
              <a:rPr lang="en-US" b="0" i="0" dirty="0">
                <a:solidFill>
                  <a:schemeClr val="bg2"/>
                </a:solidFill>
                <a:effectLst/>
                <a:latin typeface="Söhne"/>
              </a:rPr>
              <a:t>Additionally, a lack of awareness regarding the environmental consequences of transportation choices hinders the promotion of sustainable practices.</a:t>
            </a:r>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04FC9-C264-E698-FAC1-B14250A01FE4}"/>
              </a:ext>
            </a:extLst>
          </p:cNvPr>
          <p:cNvPicPr>
            <a:picLocks noChangeAspect="1"/>
          </p:cNvPicPr>
          <p:nvPr/>
        </p:nvPicPr>
        <p:blipFill>
          <a:blip r:embed="rId2"/>
          <a:stretch>
            <a:fillRect/>
          </a:stretch>
        </p:blipFill>
        <p:spPr>
          <a:xfrm>
            <a:off x="1559496" y="240773"/>
            <a:ext cx="9721080" cy="6376454"/>
          </a:xfrm>
          <a:prstGeom prst="rect">
            <a:avLst/>
          </a:prstGeom>
        </p:spPr>
      </p:pic>
      <p:sp>
        <p:nvSpPr>
          <p:cNvPr id="3" name="TextBox 2">
            <a:extLst>
              <a:ext uri="{FF2B5EF4-FFF2-40B4-BE49-F238E27FC236}">
                <a16:creationId xmlns:a16="http://schemas.microsoft.com/office/drawing/2014/main" id="{C766F864-F87E-335F-8DE5-E8B619B28922}"/>
              </a:ext>
            </a:extLst>
          </p:cNvPr>
          <p:cNvSpPr txBox="1"/>
          <p:nvPr/>
        </p:nvSpPr>
        <p:spPr>
          <a:xfrm>
            <a:off x="3287688" y="548680"/>
            <a:ext cx="6097604" cy="646331"/>
          </a:xfrm>
          <a:prstGeom prst="rect">
            <a:avLst/>
          </a:prstGeom>
          <a:noFill/>
        </p:spPr>
        <p:txBody>
          <a:bodyPr wrap="square">
            <a:spAutoFit/>
          </a:bodyPr>
          <a:lstStyle/>
          <a:p>
            <a:pPr algn="ctr"/>
            <a:r>
              <a:rPr lang="en-IN" sz="3600" dirty="0">
                <a:solidFill>
                  <a:schemeClr val="bg1"/>
                </a:solidFill>
                <a:latin typeface="+mj-lt"/>
                <a:ea typeface="+mj-ea"/>
                <a:cs typeface="+mj-cs"/>
              </a:rPr>
              <a:t>IDEATION PROCESS</a:t>
            </a:r>
          </a:p>
        </p:txBody>
      </p:sp>
    </p:spTree>
    <p:extLst>
      <p:ext uri="{BB962C8B-B14F-4D97-AF65-F5344CB8AC3E}">
        <p14:creationId xmlns:p14="http://schemas.microsoft.com/office/powerpoint/2010/main" val="378361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7CCF5-3F05-4883-6DED-A034EB1CCD6B}"/>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Effect>
                      <a14:saturation sat="33000"/>
                    </a14:imgEffect>
                  </a14:imgLayer>
                </a14:imgProps>
              </a:ext>
            </a:extLst>
          </a:blip>
          <a:stretch>
            <a:fillRect/>
          </a:stretch>
        </p:blipFill>
        <p:spPr>
          <a:xfrm>
            <a:off x="0" y="-1"/>
            <a:ext cx="12192000" cy="6826827"/>
          </a:xfrm>
          <a:prstGeom prst="rect">
            <a:avLst/>
          </a:prstGeom>
        </p:spPr>
      </p:pic>
      <p:sp>
        <p:nvSpPr>
          <p:cNvPr id="4" name="TextBox 3">
            <a:extLst>
              <a:ext uri="{FF2B5EF4-FFF2-40B4-BE49-F238E27FC236}">
                <a16:creationId xmlns:a16="http://schemas.microsoft.com/office/drawing/2014/main" id="{00D5F546-988E-65D4-9738-826F589250D5}"/>
              </a:ext>
            </a:extLst>
          </p:cNvPr>
          <p:cNvSpPr txBox="1"/>
          <p:nvPr/>
        </p:nvSpPr>
        <p:spPr>
          <a:xfrm>
            <a:off x="527657" y="908720"/>
            <a:ext cx="5208302" cy="4616648"/>
          </a:xfrm>
          <a:prstGeom prst="rect">
            <a:avLst/>
          </a:prstGeom>
          <a:noFill/>
        </p:spPr>
        <p:txBody>
          <a:bodyPr wrap="square">
            <a:spAutoFit/>
          </a:bodyPr>
          <a:lstStyle/>
          <a:p>
            <a:pPr marL="285750" indent="-285750">
              <a:buFont typeface="Arial" panose="020B0604020202020204" pitchFamily="34" charset="0"/>
              <a:buChar char="•"/>
            </a:pPr>
            <a:r>
              <a:rPr lang="en-US" sz="1400" b="1" dirty="0">
                <a:solidFill>
                  <a:schemeClr val="bg1"/>
                </a:solidFill>
                <a:effectLst/>
                <a:latin typeface="Söhne"/>
              </a:rPr>
              <a:t>The Multilingual Traffic Management Systems component employs a robust technical architecture to seamlessly integrate Real-time Analytics and Generative (RAG) systems into urban traffic management. </a:t>
            </a:r>
          </a:p>
          <a:p>
            <a:pPr marL="285750" indent="-285750">
              <a:buFont typeface="Arial" panose="020B0604020202020204" pitchFamily="34" charset="0"/>
              <a:buChar char="•"/>
            </a:pPr>
            <a:r>
              <a:rPr lang="en-US" sz="1400" b="1" dirty="0">
                <a:solidFill>
                  <a:schemeClr val="bg1"/>
                </a:solidFill>
                <a:effectLst/>
                <a:latin typeface="Söhne"/>
              </a:rPr>
              <a:t>Data ingestion involves tapping into diverse sources such as traffic sensors and GPS devices, with a subsequent preprocessing stage to ensure data quality. </a:t>
            </a:r>
          </a:p>
          <a:p>
            <a:pPr marL="285750" indent="-285750">
              <a:buFont typeface="Arial" panose="020B0604020202020204" pitchFamily="34" charset="0"/>
              <a:buChar char="•"/>
            </a:pPr>
            <a:r>
              <a:rPr lang="en-US" sz="1400" b="1" dirty="0">
                <a:solidFill>
                  <a:schemeClr val="bg1"/>
                </a:solidFill>
                <a:effectLst/>
                <a:latin typeface="Söhne"/>
              </a:rPr>
              <a:t>RAG-based traffic analysis leverages machine learning models like Recurrent Neural Networks (RNNs) to predict real-time traffic conditions.</a:t>
            </a:r>
          </a:p>
          <a:p>
            <a:pPr marL="285750" indent="-285750">
              <a:buFont typeface="Arial" panose="020B0604020202020204" pitchFamily="34" charset="0"/>
              <a:buChar char="•"/>
            </a:pPr>
            <a:r>
              <a:rPr lang="en-US" sz="1400" b="1" dirty="0">
                <a:solidFill>
                  <a:schemeClr val="bg1"/>
                </a:solidFill>
                <a:effectLst/>
                <a:latin typeface="Söhne"/>
              </a:rPr>
              <a:t> The integration of Natural Language Processing (NLP) techniques and translation services facilitates multilingual support, allowing dynamic generation and dissemination of traffic updates in multiple languages. </a:t>
            </a:r>
          </a:p>
          <a:p>
            <a:pPr marL="285750" indent="-285750">
              <a:buFont typeface="Arial" panose="020B0604020202020204" pitchFamily="34" charset="0"/>
              <a:buChar char="•"/>
            </a:pPr>
            <a:r>
              <a:rPr lang="en-US" sz="1400" b="1" dirty="0">
                <a:solidFill>
                  <a:schemeClr val="bg1"/>
                </a:solidFill>
                <a:effectLst/>
                <a:latin typeface="Söhne"/>
              </a:rPr>
              <a:t>Communication channels, including mobile apps and digital displays, are programmed with APIs to effectively disseminate real-time traffic advisories, while user preferences are accommodated through language selection features. </a:t>
            </a:r>
            <a:endParaRPr lang="en-US" sz="1400" b="1" dirty="0">
              <a:solidFill>
                <a:schemeClr val="bg1"/>
              </a:solidFill>
              <a:latin typeface="Söhne"/>
            </a:endParaRPr>
          </a:p>
          <a:p>
            <a:pPr marL="285750" indent="-285750">
              <a:buFont typeface="Arial" panose="020B0604020202020204" pitchFamily="34" charset="0"/>
              <a:buChar char="•"/>
            </a:pPr>
            <a:r>
              <a:rPr lang="en-US" sz="1400" b="1" dirty="0">
                <a:solidFill>
                  <a:schemeClr val="bg1"/>
                </a:solidFill>
                <a:effectLst/>
                <a:latin typeface="Söhne"/>
              </a:rPr>
              <a:t>Continuous learning mechanisms ensure the model adapts to changing traffic patterns over time, and a user feedback loop fosters iterative improvements.</a:t>
            </a:r>
            <a:endParaRPr lang="en-IN" sz="1400" b="1" dirty="0">
              <a:solidFill>
                <a:schemeClr val="bg1"/>
              </a:solidFill>
            </a:endParaRPr>
          </a:p>
        </p:txBody>
      </p:sp>
      <p:pic>
        <p:nvPicPr>
          <p:cNvPr id="7" name="Picture 6">
            <a:extLst>
              <a:ext uri="{FF2B5EF4-FFF2-40B4-BE49-F238E27FC236}">
                <a16:creationId xmlns:a16="http://schemas.microsoft.com/office/drawing/2014/main" id="{FADFC8D6-5056-2C02-0971-E877F2B2BC29}"/>
              </a:ext>
            </a:extLst>
          </p:cNvPr>
          <p:cNvPicPr>
            <a:picLocks noChangeAspect="1"/>
          </p:cNvPicPr>
          <p:nvPr/>
        </p:nvPicPr>
        <p:blipFill>
          <a:blip r:embed="rId4"/>
          <a:stretch>
            <a:fillRect/>
          </a:stretch>
        </p:blipFill>
        <p:spPr>
          <a:xfrm>
            <a:off x="6456042" y="1124744"/>
            <a:ext cx="3960440" cy="2381803"/>
          </a:xfrm>
          <a:prstGeom prst="rect">
            <a:avLst/>
          </a:prstGeom>
        </p:spPr>
      </p:pic>
      <p:pic>
        <p:nvPicPr>
          <p:cNvPr id="9" name="Picture 8">
            <a:extLst>
              <a:ext uri="{FF2B5EF4-FFF2-40B4-BE49-F238E27FC236}">
                <a16:creationId xmlns:a16="http://schemas.microsoft.com/office/drawing/2014/main" id="{2FDCA4E5-8494-03B6-9E48-576E66A65105}"/>
              </a:ext>
            </a:extLst>
          </p:cNvPr>
          <p:cNvPicPr>
            <a:picLocks noChangeAspect="1"/>
          </p:cNvPicPr>
          <p:nvPr/>
        </p:nvPicPr>
        <p:blipFill>
          <a:blip r:embed="rId5"/>
          <a:stretch>
            <a:fillRect/>
          </a:stretch>
        </p:blipFill>
        <p:spPr>
          <a:xfrm>
            <a:off x="8202225" y="3861048"/>
            <a:ext cx="3510399" cy="2490801"/>
          </a:xfrm>
          <a:prstGeom prst="rect">
            <a:avLst/>
          </a:prstGeom>
        </p:spPr>
      </p:pic>
      <p:sp>
        <p:nvSpPr>
          <p:cNvPr id="10" name="TextBox 9">
            <a:extLst>
              <a:ext uri="{FF2B5EF4-FFF2-40B4-BE49-F238E27FC236}">
                <a16:creationId xmlns:a16="http://schemas.microsoft.com/office/drawing/2014/main" id="{F6C73F06-C7F8-77FD-90D8-1FB0F9795479}"/>
              </a:ext>
            </a:extLst>
          </p:cNvPr>
          <p:cNvSpPr txBox="1"/>
          <p:nvPr/>
        </p:nvSpPr>
        <p:spPr>
          <a:xfrm>
            <a:off x="3577805" y="308578"/>
            <a:ext cx="5477141" cy="461665"/>
          </a:xfrm>
          <a:prstGeom prst="rect">
            <a:avLst/>
          </a:prstGeom>
          <a:noFill/>
        </p:spPr>
        <p:txBody>
          <a:bodyPr wrap="none" rtlCol="0">
            <a:spAutoFit/>
          </a:bodyPr>
          <a:lstStyle/>
          <a:p>
            <a:pPr algn="ctr"/>
            <a:r>
              <a:rPr lang="en-US" sz="2400" b="1" i="0" dirty="0">
                <a:solidFill>
                  <a:schemeClr val="bg1"/>
                </a:solidFill>
                <a:effectLst/>
                <a:latin typeface="Söhne"/>
              </a:rPr>
              <a:t>Multilingual Traffic Management Systems</a:t>
            </a:r>
            <a:endParaRPr lang="en-IN" sz="2400" b="1" dirty="0">
              <a:solidFill>
                <a:schemeClr val="bg1"/>
              </a:solidFill>
            </a:endParaRPr>
          </a:p>
        </p:txBody>
      </p:sp>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497C9-39E7-421C-034C-273DAF41A95D}"/>
              </a:ext>
            </a:extLst>
          </p:cNvPr>
          <p:cNvPicPr>
            <a:picLocks noChangeAspect="1"/>
          </p:cNvPicPr>
          <p:nvPr/>
        </p:nvPicPr>
        <p:blipFill>
          <a:blip r:embed="rId2">
            <a:grayscl/>
            <a:extLst>
              <a:ext uri="{BEBA8EAE-BF5A-486C-A8C5-ECC9F3942E4B}">
                <a14:imgProps xmlns:a14="http://schemas.microsoft.com/office/drawing/2010/main">
                  <a14:imgLayer r:embed="rId3">
                    <a14:imgEffect>
                      <a14:artisticMarker/>
                    </a14:imgEffect>
                    <a14:imgEffect>
                      <a14:sharpenSoften amount="-50000"/>
                    </a14:imgEffect>
                    <a14:imgEffect>
                      <a14:saturation sat="33000"/>
                    </a14:imgEffect>
                  </a14:imgLayer>
                </a14:imgProps>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C935B60-452D-7768-B79C-6003AAF98B2B}"/>
              </a:ext>
            </a:extLst>
          </p:cNvPr>
          <p:cNvSpPr txBox="1"/>
          <p:nvPr/>
        </p:nvSpPr>
        <p:spPr>
          <a:xfrm>
            <a:off x="236305" y="1198490"/>
            <a:ext cx="6912768" cy="5109091"/>
          </a:xfrm>
          <a:prstGeom prst="rect">
            <a:avLst/>
          </a:prstGeom>
          <a:noFill/>
        </p:spPr>
        <p:txBody>
          <a:bodyPr wrap="square">
            <a:spAutoFit/>
          </a:bodyPr>
          <a:lstStyle/>
          <a:p>
            <a:pPr marL="285750" indent="-285750">
              <a:buFont typeface="Arial" panose="020B0604020202020204" pitchFamily="34" charset="0"/>
              <a:buChar char="•"/>
            </a:pPr>
            <a:r>
              <a:rPr lang="en-US" sz="1400" b="1" i="0" dirty="0">
                <a:effectLst/>
                <a:latin typeface="Söhne"/>
              </a:rPr>
              <a:t>Dynamic and Inclusive Public Transport Scheduling</a:t>
            </a:r>
            <a:r>
              <a:rPr lang="en-US" sz="1400" b="1" dirty="0">
                <a:latin typeface="Söhne"/>
              </a:rPr>
              <a:t> includes </a:t>
            </a:r>
            <a:r>
              <a:rPr lang="en-US" sz="1400" b="1" i="0" dirty="0">
                <a:effectLst/>
                <a:latin typeface="Söhne"/>
              </a:rPr>
              <a:t>integration with real-time public transport data involves developing interfaces to access schedules, routes, and delays. </a:t>
            </a:r>
          </a:p>
          <a:p>
            <a:pPr marL="285750" indent="-285750">
              <a:buFont typeface="Arial" panose="020B0604020202020204" pitchFamily="34" charset="0"/>
              <a:buChar char="•"/>
            </a:pPr>
            <a:r>
              <a:rPr lang="en-US" sz="1400" b="1" dirty="0">
                <a:latin typeface="Söhne"/>
              </a:rPr>
              <a:t>Long Short Term Memory (LSTM) based intelligent learner can be used .</a:t>
            </a:r>
          </a:p>
          <a:p>
            <a:pPr marL="285750" indent="-285750">
              <a:buFont typeface="Arial" panose="020B0604020202020204" pitchFamily="34" charset="0"/>
              <a:buChar char="•"/>
            </a:pPr>
            <a:r>
              <a:rPr lang="en-US" sz="1400" b="1" dirty="0">
                <a:latin typeface="Söhne"/>
              </a:rPr>
              <a:t>This intelligent learner is mainly used to predict high vehicle demand requests in order to utilize a public transport system effectively.</a:t>
            </a:r>
          </a:p>
          <a:p>
            <a:pPr marL="285750" indent="-285750">
              <a:buFont typeface="Arial" panose="020B0604020202020204" pitchFamily="34" charset="0"/>
              <a:buChar char="•"/>
            </a:pPr>
            <a:r>
              <a:rPr lang="en-US" sz="1400" b="1" dirty="0">
                <a:latin typeface="Söhne"/>
              </a:rPr>
              <a:t> In this way, excess usages of vehicles are reduced from low vehicle demand request locations to the locations where high vehicles demand requests are generated. </a:t>
            </a:r>
          </a:p>
          <a:p>
            <a:pPr marL="285750" indent="-285750">
              <a:buFont typeface="Arial" panose="020B0604020202020204" pitchFamily="34" charset="0"/>
              <a:buChar char="•"/>
            </a:pPr>
            <a:r>
              <a:rPr lang="en-US" sz="1400" b="1" dirty="0">
                <a:latin typeface="Söhne"/>
              </a:rPr>
              <a:t>Moreover, a new enhanced approach has also been designed to establish communication between the onboard vehicles and the passengers for instant reservation of their seats based on real-time sensors.</a:t>
            </a:r>
          </a:p>
          <a:p>
            <a:pPr marL="285750" indent="-285750">
              <a:buFont typeface="Arial" panose="020B0604020202020204" pitchFamily="34" charset="0"/>
              <a:buChar char="•"/>
            </a:pPr>
            <a:r>
              <a:rPr lang="en-US" sz="1400" b="1" dirty="0">
                <a:latin typeface="Söhne"/>
              </a:rPr>
              <a:t> To achieve the effective usage of the public transportation system, an effective dynamic scheduling algorithm that dedicates more convenient travel in the complex transportation system</a:t>
            </a:r>
          </a:p>
          <a:p>
            <a:pPr marL="285750" indent="-285750">
              <a:buFont typeface="Arial" panose="020B0604020202020204" pitchFamily="34" charset="0"/>
              <a:buChar char="•"/>
            </a:pPr>
            <a:r>
              <a:rPr lang="en-US" sz="1400" b="1" dirty="0">
                <a:latin typeface="Söhne"/>
              </a:rPr>
              <a:t>The system results are evaluated using real-time transport data, which are collected from major cities and they are implemented to predict the exact vehicles demand. </a:t>
            </a:r>
          </a:p>
          <a:p>
            <a:pPr marL="285750" indent="-285750">
              <a:buFont typeface="Arial" panose="020B0604020202020204" pitchFamily="34" charset="0"/>
              <a:buChar char="•"/>
            </a:pPr>
            <a:r>
              <a:rPr lang="en-US" sz="1400" b="1" i="0" dirty="0">
                <a:effectLst/>
                <a:latin typeface="Söhne"/>
              </a:rPr>
              <a:t>Language-specific scheduling and notifications are implemented to enhance user experience, along with user-friendly interfaces and interactive maps for intuitive access to real-time information. </a:t>
            </a:r>
          </a:p>
          <a:p>
            <a:pPr marL="285750" indent="-285750">
              <a:buFont typeface="Arial" panose="020B0604020202020204" pitchFamily="34" charset="0"/>
              <a:buChar char="•"/>
            </a:pPr>
            <a:r>
              <a:rPr lang="en-US" sz="1400" b="1" i="0" dirty="0">
                <a:effectLst/>
                <a:latin typeface="Söhne"/>
              </a:rPr>
              <a:t>Continuous improvement is achieved through a feedback mechanism and adaptive scheduling, ensuring the system evolves based on user feedback and usage patterns.</a:t>
            </a:r>
          </a:p>
          <a:p>
            <a:pPr marL="285750" indent="-285750">
              <a:buFont typeface="Arial" panose="020B0604020202020204" pitchFamily="34" charset="0"/>
              <a:buChar char="•"/>
            </a:pPr>
            <a:endParaRPr lang="en-IN" sz="1600" b="1" dirty="0">
              <a:latin typeface="Söhne"/>
            </a:endParaRPr>
          </a:p>
          <a:p>
            <a:pPr marL="285750" indent="-285750">
              <a:buFont typeface="Arial" panose="020B0604020202020204" pitchFamily="34" charset="0"/>
              <a:buChar char="•"/>
            </a:pPr>
            <a:endParaRPr lang="en-IN" sz="1600" b="1" dirty="0"/>
          </a:p>
        </p:txBody>
      </p:sp>
      <p:pic>
        <p:nvPicPr>
          <p:cNvPr id="7" name="Picture 6">
            <a:extLst>
              <a:ext uri="{FF2B5EF4-FFF2-40B4-BE49-F238E27FC236}">
                <a16:creationId xmlns:a16="http://schemas.microsoft.com/office/drawing/2014/main" id="{23CF0E6E-9525-1C3A-AF3F-D886B74B4C33}"/>
              </a:ext>
            </a:extLst>
          </p:cNvPr>
          <p:cNvPicPr>
            <a:picLocks noChangeAspect="1"/>
          </p:cNvPicPr>
          <p:nvPr/>
        </p:nvPicPr>
        <p:blipFill rotWithShape="1">
          <a:blip r:embed="rId4"/>
          <a:srcRect l="3356" r="4964"/>
          <a:stretch/>
        </p:blipFill>
        <p:spPr>
          <a:xfrm>
            <a:off x="7320136" y="2060848"/>
            <a:ext cx="4557187" cy="3384376"/>
          </a:xfrm>
          <a:prstGeom prst="rect">
            <a:avLst/>
          </a:prstGeom>
        </p:spPr>
      </p:pic>
      <p:sp>
        <p:nvSpPr>
          <p:cNvPr id="8" name="TextBox 7">
            <a:extLst>
              <a:ext uri="{FF2B5EF4-FFF2-40B4-BE49-F238E27FC236}">
                <a16:creationId xmlns:a16="http://schemas.microsoft.com/office/drawing/2014/main" id="{C0F3A19C-BBBA-DE3B-176F-7EE968715A66}"/>
              </a:ext>
            </a:extLst>
          </p:cNvPr>
          <p:cNvSpPr txBox="1"/>
          <p:nvPr/>
        </p:nvSpPr>
        <p:spPr>
          <a:xfrm>
            <a:off x="2785510" y="159023"/>
            <a:ext cx="6620980" cy="461665"/>
          </a:xfrm>
          <a:prstGeom prst="rect">
            <a:avLst/>
          </a:prstGeom>
          <a:noFill/>
        </p:spPr>
        <p:txBody>
          <a:bodyPr wrap="square" rtlCol="0">
            <a:spAutoFit/>
          </a:bodyPr>
          <a:lstStyle/>
          <a:p>
            <a:pPr algn="ctr"/>
            <a:r>
              <a:rPr lang="en-US" sz="2400" b="1" i="0" dirty="0">
                <a:effectLst/>
                <a:latin typeface="Söhne"/>
              </a:rPr>
              <a:t>Dynamic and Inclusive Public Transport Scheduling</a:t>
            </a:r>
            <a:endParaRPr lang="en-IN" sz="2400" b="1" dirty="0"/>
          </a:p>
        </p:txBody>
      </p:sp>
    </p:spTree>
    <p:extLst>
      <p:ext uri="{BB962C8B-B14F-4D97-AF65-F5344CB8AC3E}">
        <p14:creationId xmlns:p14="http://schemas.microsoft.com/office/powerpoint/2010/main" val="368467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BF7D2D-55FA-7A7F-C568-3A22AEB32FD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0" y="-14667"/>
            <a:ext cx="12192000" cy="6869630"/>
          </a:xfrm>
          <a:prstGeom prst="rect">
            <a:avLst/>
          </a:prstGeom>
        </p:spPr>
      </p:pic>
      <p:pic>
        <p:nvPicPr>
          <p:cNvPr id="3" name="Picture 2">
            <a:extLst>
              <a:ext uri="{FF2B5EF4-FFF2-40B4-BE49-F238E27FC236}">
                <a16:creationId xmlns:a16="http://schemas.microsoft.com/office/drawing/2014/main" id="{F1E81511-2448-4968-A49D-8D81F0AB46F5}"/>
              </a:ext>
            </a:extLst>
          </p:cNvPr>
          <p:cNvPicPr>
            <a:picLocks noChangeAspect="1"/>
          </p:cNvPicPr>
          <p:nvPr/>
        </p:nvPicPr>
        <p:blipFill>
          <a:blip r:embed="rId4"/>
          <a:stretch>
            <a:fillRect/>
          </a:stretch>
        </p:blipFill>
        <p:spPr>
          <a:xfrm>
            <a:off x="7292088" y="2882871"/>
            <a:ext cx="4705592" cy="2101958"/>
          </a:xfrm>
          <a:prstGeom prst="rect">
            <a:avLst/>
          </a:prstGeom>
        </p:spPr>
      </p:pic>
      <p:pic>
        <p:nvPicPr>
          <p:cNvPr id="5" name="Picture 4">
            <a:extLst>
              <a:ext uri="{FF2B5EF4-FFF2-40B4-BE49-F238E27FC236}">
                <a16:creationId xmlns:a16="http://schemas.microsoft.com/office/drawing/2014/main" id="{EA4FD33B-6A5B-5F34-DDB2-8EC2330D86F5}"/>
              </a:ext>
            </a:extLst>
          </p:cNvPr>
          <p:cNvPicPr>
            <a:picLocks noChangeAspect="1"/>
          </p:cNvPicPr>
          <p:nvPr/>
        </p:nvPicPr>
        <p:blipFill>
          <a:blip r:embed="rId5"/>
          <a:stretch>
            <a:fillRect/>
          </a:stretch>
        </p:blipFill>
        <p:spPr>
          <a:xfrm>
            <a:off x="1193317" y="2052326"/>
            <a:ext cx="3187864" cy="3219615"/>
          </a:xfrm>
          <a:prstGeom prst="rect">
            <a:avLst/>
          </a:prstGeom>
        </p:spPr>
      </p:pic>
      <p:pic>
        <p:nvPicPr>
          <p:cNvPr id="7" name="Picture 6">
            <a:extLst>
              <a:ext uri="{FF2B5EF4-FFF2-40B4-BE49-F238E27FC236}">
                <a16:creationId xmlns:a16="http://schemas.microsoft.com/office/drawing/2014/main" id="{0F0E8032-8923-35C8-4374-E430877FBE6B}"/>
              </a:ext>
            </a:extLst>
          </p:cNvPr>
          <p:cNvPicPr>
            <a:picLocks noChangeAspect="1"/>
          </p:cNvPicPr>
          <p:nvPr/>
        </p:nvPicPr>
        <p:blipFill>
          <a:blip r:embed="rId6"/>
          <a:stretch>
            <a:fillRect/>
          </a:stretch>
        </p:blipFill>
        <p:spPr>
          <a:xfrm>
            <a:off x="5308560" y="3429000"/>
            <a:ext cx="787440" cy="1009702"/>
          </a:xfrm>
          <a:prstGeom prst="rect">
            <a:avLst/>
          </a:prstGeom>
        </p:spPr>
      </p:pic>
      <p:sp>
        <p:nvSpPr>
          <p:cNvPr id="8" name="TextBox 7">
            <a:extLst>
              <a:ext uri="{FF2B5EF4-FFF2-40B4-BE49-F238E27FC236}">
                <a16:creationId xmlns:a16="http://schemas.microsoft.com/office/drawing/2014/main" id="{56F6B57A-81C7-B390-E295-24AE143804FE}"/>
              </a:ext>
            </a:extLst>
          </p:cNvPr>
          <p:cNvSpPr txBox="1"/>
          <p:nvPr/>
        </p:nvSpPr>
        <p:spPr>
          <a:xfrm>
            <a:off x="2207568" y="836712"/>
            <a:ext cx="7920880" cy="830997"/>
          </a:xfrm>
          <a:prstGeom prst="rect">
            <a:avLst/>
          </a:prstGeom>
          <a:noFill/>
        </p:spPr>
        <p:txBody>
          <a:bodyPr wrap="square" rtlCol="0">
            <a:spAutoFit/>
          </a:bodyPr>
          <a:lstStyle/>
          <a:p>
            <a:pPr algn="ctr"/>
            <a:r>
              <a:rPr lang="en-US" sz="2400" b="1" dirty="0">
                <a:highlight>
                  <a:srgbClr val="000000"/>
                </a:highlight>
              </a:rPr>
              <a:t>Dynamic and Inclusive Public Transport Scheduling</a:t>
            </a:r>
            <a:endParaRPr lang="en-IN" sz="2400" b="1" dirty="0">
              <a:highlight>
                <a:srgbClr val="000000"/>
              </a:highlight>
            </a:endParaRPr>
          </a:p>
        </p:txBody>
      </p:sp>
    </p:spTree>
    <p:extLst>
      <p:ext uri="{BB962C8B-B14F-4D97-AF65-F5344CB8AC3E}">
        <p14:creationId xmlns:p14="http://schemas.microsoft.com/office/powerpoint/2010/main" val="39698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1FCD2-4D87-B7ED-45AA-3EF79AFE9AD1}"/>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Effect>
                      <a14:saturation sat="66000"/>
                    </a14:imgEffect>
                    <a14:imgEffect>
                      <a14:brightnessContrast bright="-20000"/>
                    </a14:imgEffect>
                  </a14:imgLayer>
                </a14:imgProps>
              </a:ext>
            </a:extLst>
          </a:blip>
          <a:stretch>
            <a:fillRect/>
          </a:stretch>
        </p:blipFill>
        <p:spPr>
          <a:xfrm>
            <a:off x="0" y="0"/>
            <a:ext cx="12192000" cy="6819574"/>
          </a:xfrm>
          <a:prstGeom prst="rect">
            <a:avLst/>
          </a:prstGeom>
        </p:spPr>
      </p:pic>
      <p:sp>
        <p:nvSpPr>
          <p:cNvPr id="2" name="Rectangle 1">
            <a:extLst>
              <a:ext uri="{FF2B5EF4-FFF2-40B4-BE49-F238E27FC236}">
                <a16:creationId xmlns:a16="http://schemas.microsoft.com/office/drawing/2014/main" id="{B1C56C67-AA43-B647-F516-EC318E273507}"/>
              </a:ext>
            </a:extLst>
          </p:cNvPr>
          <p:cNvSpPr>
            <a:spLocks noChangeArrowheads="1"/>
          </p:cNvSpPr>
          <p:nvPr/>
        </p:nvSpPr>
        <p:spPr bwMode="auto">
          <a:xfrm>
            <a:off x="335360" y="1240016"/>
            <a:ext cx="748883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l">
              <a:buFont typeface="Arial" panose="020B0604020202020204" pitchFamily="34" charset="0"/>
              <a:buChar char="•"/>
            </a:pPr>
            <a:r>
              <a:rPr lang="en-US" b="0" i="0" dirty="0">
                <a:effectLst/>
                <a:latin typeface="Söhne"/>
              </a:rPr>
              <a:t>It will strategically integrate environmental data into the traffic monitoring framework. </a:t>
            </a:r>
          </a:p>
          <a:p>
            <a:pPr marL="342900" indent="-342900" algn="l">
              <a:buFont typeface="Arial" panose="020B0604020202020204" pitchFamily="34" charset="0"/>
              <a:buChar char="•"/>
            </a:pPr>
            <a:r>
              <a:rPr lang="en-US" b="0" i="0" dirty="0">
                <a:effectLst/>
                <a:latin typeface="Söhne"/>
              </a:rPr>
              <a:t>This involves establishing connections with sensors to capture real-time data on air quality and emissions.</a:t>
            </a:r>
          </a:p>
          <a:p>
            <a:pPr marL="342900" indent="-342900" algn="l">
              <a:buFont typeface="Arial" panose="020B0604020202020204" pitchFamily="34" charset="0"/>
              <a:buChar char="•"/>
            </a:pPr>
            <a:r>
              <a:rPr lang="en-US" b="0" i="0" dirty="0">
                <a:effectLst/>
                <a:latin typeface="Söhne"/>
              </a:rPr>
              <a:t>Subsequent data processing pipelines meticulously analyze and interpret this environmental data, laying the groundwork for effective language-specific communication about the impact of transportation choices on the environment.</a:t>
            </a:r>
          </a:p>
          <a:p>
            <a:pPr marL="342900" indent="-342900" algn="l">
              <a:buFont typeface="Arial" panose="020B0604020202020204" pitchFamily="34" charset="0"/>
              <a:buChar char="•"/>
            </a:pPr>
            <a:r>
              <a:rPr lang="en-US" b="0" i="0" dirty="0">
                <a:effectLst/>
                <a:latin typeface="Söhne"/>
              </a:rPr>
              <a:t>Educational efforts are a cornerstone of this initiative, with the creation of informative materials crafted in multiple languages. These materials aim to reach diverse populations, providing accessible information that transcends language barriers. </a:t>
            </a:r>
          </a:p>
          <a:p>
            <a:pPr marL="342900" indent="-342900" algn="l">
              <a:buFont typeface="Arial" panose="020B0604020202020204" pitchFamily="34" charset="0"/>
              <a:buChar char="•"/>
            </a:pPr>
            <a:r>
              <a:rPr lang="en-US" b="0" i="0" dirty="0">
                <a:effectLst/>
                <a:latin typeface="Söhne"/>
              </a:rPr>
              <a:t>Complementary to this, community outreach programs and in-app educational initiatives are designed to actively engage users. </a:t>
            </a:r>
          </a:p>
          <a:p>
            <a:pPr marL="342900" indent="-342900" algn="l">
              <a:buFont typeface="Arial" panose="020B0604020202020204" pitchFamily="34" charset="0"/>
              <a:buChar char="•"/>
            </a:pPr>
            <a:r>
              <a:rPr lang="en-US" dirty="0">
                <a:latin typeface="Söhne"/>
              </a:rPr>
              <a:t>It will </a:t>
            </a:r>
            <a:r>
              <a:rPr lang="en-US" b="0" i="0" dirty="0">
                <a:effectLst/>
                <a:latin typeface="Söhne"/>
              </a:rPr>
              <a:t>serve as a comprehensive and responsive solution to the complex environmental issues associated with urban transportation.</a:t>
            </a:r>
          </a:p>
        </p:txBody>
      </p:sp>
      <p:sp>
        <p:nvSpPr>
          <p:cNvPr id="3" name="Rectangle 2">
            <a:extLst>
              <a:ext uri="{FF2B5EF4-FFF2-40B4-BE49-F238E27FC236}">
                <a16:creationId xmlns:a16="http://schemas.microsoft.com/office/drawing/2014/main" id="{4ACDB499-DC56-87CE-F7D7-8D91D9C4497C}"/>
              </a:ext>
            </a:extLst>
          </p:cNvPr>
          <p:cNvSpPr>
            <a:spLocks noChangeArrowheads="1"/>
          </p:cNvSpPr>
          <p:nvPr/>
        </p:nvSpPr>
        <p:spPr bwMode="auto">
          <a:xfrm>
            <a:off x="0" y="0"/>
            <a:ext cx="359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520AA769-C0E7-C92B-880C-D0638A1FFDB4}"/>
              </a:ext>
            </a:extLst>
          </p:cNvPr>
          <p:cNvSpPr txBox="1"/>
          <p:nvPr/>
        </p:nvSpPr>
        <p:spPr>
          <a:xfrm>
            <a:off x="1703512" y="389176"/>
            <a:ext cx="9541266" cy="461665"/>
          </a:xfrm>
          <a:prstGeom prst="rect">
            <a:avLst/>
          </a:prstGeom>
          <a:noFill/>
        </p:spPr>
        <p:txBody>
          <a:bodyPr wrap="none" rtlCol="0">
            <a:spAutoFit/>
          </a:bodyPr>
          <a:lstStyle/>
          <a:p>
            <a:r>
              <a:rPr lang="en-US" altLang="en-US" sz="2400" b="1" dirty="0">
                <a:solidFill>
                  <a:schemeClr val="bg2"/>
                </a:solidFill>
                <a:latin typeface="Söhne"/>
              </a:rPr>
              <a:t>Cross-lingual Environmental Impact </a:t>
            </a:r>
            <a:r>
              <a:rPr lang="en-US" sz="2400" b="1" dirty="0">
                <a:solidFill>
                  <a:schemeClr val="bg2"/>
                </a:solidFill>
                <a:latin typeface="Söhne"/>
              </a:rPr>
              <a:t>Of Transportation Choices</a:t>
            </a:r>
            <a:r>
              <a:rPr lang="en-US" altLang="en-US" sz="2400" b="1" dirty="0">
                <a:solidFill>
                  <a:schemeClr val="bg2"/>
                </a:solidFill>
                <a:latin typeface="Söhne"/>
              </a:rPr>
              <a:t> Awareness</a:t>
            </a:r>
            <a:endParaRPr lang="en-IN" sz="2400" b="1" dirty="0">
              <a:solidFill>
                <a:schemeClr val="bg2"/>
              </a:solidFill>
              <a:latin typeface="Söhne"/>
            </a:endParaRPr>
          </a:p>
        </p:txBody>
      </p:sp>
      <p:pic>
        <p:nvPicPr>
          <p:cNvPr id="6" name="Picture 5">
            <a:extLst>
              <a:ext uri="{FF2B5EF4-FFF2-40B4-BE49-F238E27FC236}">
                <a16:creationId xmlns:a16="http://schemas.microsoft.com/office/drawing/2014/main" id="{ED3E58B2-F355-0600-792E-802C1E05009C}"/>
              </a:ext>
            </a:extLst>
          </p:cNvPr>
          <p:cNvPicPr>
            <a:picLocks noChangeAspect="1"/>
          </p:cNvPicPr>
          <p:nvPr/>
        </p:nvPicPr>
        <p:blipFill>
          <a:blip r:embed="rId4"/>
          <a:stretch>
            <a:fillRect/>
          </a:stretch>
        </p:blipFill>
        <p:spPr>
          <a:xfrm>
            <a:off x="7933981" y="1556792"/>
            <a:ext cx="4008313" cy="3384376"/>
          </a:xfrm>
          <a:prstGeom prst="rect">
            <a:avLst/>
          </a:prstGeom>
        </p:spPr>
      </p:pic>
    </p:spTree>
    <p:extLst>
      <p:ext uri="{BB962C8B-B14F-4D97-AF65-F5344CB8AC3E}">
        <p14:creationId xmlns:p14="http://schemas.microsoft.com/office/powerpoint/2010/main" val="13180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282</TotalTime>
  <Words>1531</Words>
  <Application>Microsoft Office PowerPoint</Application>
  <PresentationFormat>Widescreen</PresentationFormat>
  <Paragraphs>96</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Schoolbook</vt:lpstr>
      <vt:lpstr>Rockwell Extra Bold</vt:lpstr>
      <vt:lpstr>Söhne</vt:lpstr>
      <vt:lpstr>CITY SKETCH 16X9</vt:lpstr>
      <vt:lpstr>Enhanced Smart Urban Mobility with Multilingual Support using RAG</vt:lpstr>
      <vt:lpstr>INTRODUCTION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Smart Urban Mobility with Multilingual Support using RAG</dc:title>
  <dc:creator>TRISHAA S</dc:creator>
  <cp:lastModifiedBy>TRISHAA S</cp:lastModifiedBy>
  <cp:revision>9</cp:revision>
  <dcterms:created xsi:type="dcterms:W3CDTF">2024-01-27T07:32:39Z</dcterms:created>
  <dcterms:modified xsi:type="dcterms:W3CDTF">2024-01-27T12:58:31Z</dcterms:modified>
</cp:coreProperties>
</file>